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4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5E52B8-B6D3-479E-B2F1-4E08FFD378F5}" v="1" dt="2023-09-27T05:49:45.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6" d="100"/>
          <a:sy n="46" d="100"/>
        </p:scale>
        <p:origin x="60"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Sheet1!$B$2:$B$6</c:f>
              <c:numCache>
                <c:formatCode>0</c:formatCode>
                <c:ptCount val="5"/>
                <c:pt idx="0">
                  <c:v>48</c:v>
                </c:pt>
                <c:pt idx="1">
                  <c:v>51.5</c:v>
                </c:pt>
                <c:pt idx="2">
                  <c:v>47.3</c:v>
                </c:pt>
                <c:pt idx="3">
                  <c:v>50.5</c:v>
                </c:pt>
                <c:pt idx="4">
                  <c:v>44.7</c:v>
                </c:pt>
              </c:numCache>
            </c:numRef>
          </c:val>
          <c:extLst>
            <c:ext xmlns:c16="http://schemas.microsoft.com/office/drawing/2014/chart" uri="{C3380CC4-5D6E-409C-BE32-E72D297353CC}">
              <c16:uniqueId val="{00000000-A1ED-45DF-9B4D-738C9F02BD14}"/>
            </c:ext>
          </c:extLst>
        </c:ser>
        <c:ser>
          <c:idx val="1"/>
          <c:order val="1"/>
          <c:tx>
            <c:strRef>
              <c:f>Sheet1!$C$1</c:f>
              <c:strCache>
                <c:ptCount val="1"/>
                <c:pt idx="0">
                  <c:v>2008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Sheet1!$C$2:$C$6</c:f>
              <c:numCache>
                <c:formatCode>0</c:formatCode>
                <c:ptCount val="5"/>
                <c:pt idx="0">
                  <c:v>50</c:v>
                </c:pt>
                <c:pt idx="1">
                  <c:v>51.6</c:v>
                </c:pt>
                <c:pt idx="2">
                  <c:v>48.4</c:v>
                </c:pt>
                <c:pt idx="3">
                  <c:v>48.8</c:v>
                </c:pt>
                <c:pt idx="4">
                  <c:v>47.3</c:v>
                </c:pt>
              </c:numCache>
            </c:numRef>
          </c:val>
          <c:extLst>
            <c:ext xmlns:c16="http://schemas.microsoft.com/office/drawing/2014/chart" uri="{C3380CC4-5D6E-409C-BE32-E72D297353CC}">
              <c16:uniqueId val="{00000000-3FB1-4D3C-A211-1B1CAB9DE161}"/>
            </c:ext>
          </c:extLst>
        </c:ser>
        <c:ser>
          <c:idx val="2"/>
          <c:order val="2"/>
          <c:tx>
            <c:strRef>
              <c:f>Sheet1!$D$1</c:f>
              <c:strCache>
                <c:ptCount val="1"/>
                <c:pt idx="0">
                  <c:v>2014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Sheet1!$D$2:$D$6</c:f>
              <c:numCache>
                <c:formatCode>0</c:formatCode>
                <c:ptCount val="5"/>
                <c:pt idx="0">
                  <c:v>49.5</c:v>
                </c:pt>
                <c:pt idx="1">
                  <c:v>50.4</c:v>
                </c:pt>
                <c:pt idx="2">
                  <c:v>49.3</c:v>
                </c:pt>
                <c:pt idx="3">
                  <c:v>50</c:v>
                </c:pt>
                <c:pt idx="4">
                  <c:v>44.9</c:v>
                </c:pt>
              </c:numCache>
            </c:numRef>
          </c:val>
          <c:extLst>
            <c:ext xmlns:c16="http://schemas.microsoft.com/office/drawing/2014/chart" uri="{C3380CC4-5D6E-409C-BE32-E72D297353CC}">
              <c16:uniqueId val="{00000001-3FB1-4D3C-A211-1B1CAB9DE161}"/>
            </c:ext>
          </c:extLst>
        </c:ser>
        <c:ser>
          <c:idx val="3"/>
          <c:order val="3"/>
          <c:tx>
            <c:strRef>
              <c:f>Sheet1!$E$1</c:f>
              <c:strCache>
                <c:ptCount val="1"/>
                <c:pt idx="0">
                  <c:v>2018</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Sheet1!$E$2:$E$6</c:f>
              <c:numCache>
                <c:formatCode>0</c:formatCode>
                <c:ptCount val="5"/>
                <c:pt idx="0">
                  <c:v>52.4</c:v>
                </c:pt>
                <c:pt idx="1">
                  <c:v>47.1</c:v>
                </c:pt>
                <c:pt idx="2">
                  <c:v>49.4</c:v>
                </c:pt>
                <c:pt idx="3">
                  <c:v>49.3</c:v>
                </c:pt>
                <c:pt idx="4">
                  <c:v>45.4</c:v>
                </c:pt>
              </c:numCache>
            </c:numRef>
          </c:val>
          <c:extLst>
            <c:ext xmlns:c16="http://schemas.microsoft.com/office/drawing/2014/chart" uri="{C3380CC4-5D6E-409C-BE32-E72D297353CC}">
              <c16:uniqueId val="{00000002-3FB1-4D3C-A211-1B1CAB9DE161}"/>
            </c:ext>
          </c:extLst>
        </c:ser>
        <c:ser>
          <c:idx val="4"/>
          <c:order val="4"/>
          <c:tx>
            <c:strRef>
              <c:f>Sheet1!$F$1</c:f>
              <c:strCache>
                <c:ptCount val="1"/>
                <c:pt idx="0">
                  <c:v>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Sheet1!$F$2:$F$6</c:f>
              <c:numCache>
                <c:formatCode>0</c:formatCode>
                <c:ptCount val="5"/>
                <c:pt idx="0">
                  <c:v>44.7</c:v>
                </c:pt>
                <c:pt idx="1">
                  <c:v>49.9</c:v>
                </c:pt>
                <c:pt idx="2">
                  <c:v>53.5</c:v>
                </c:pt>
                <c:pt idx="3">
                  <c:v>49.4</c:v>
                </c:pt>
                <c:pt idx="4">
                  <c:v>54.2</c:v>
                </c:pt>
              </c:numCache>
            </c:numRef>
          </c:val>
          <c:extLst>
            <c:ext xmlns:c16="http://schemas.microsoft.com/office/drawing/2014/chart" uri="{C3380CC4-5D6E-409C-BE32-E72D297353CC}">
              <c16:uniqueId val="{00000003-3FB1-4D3C-A211-1B1CAB9DE161}"/>
            </c:ext>
          </c:extLst>
        </c:ser>
        <c:ser>
          <c:idx val="5"/>
          <c:order val="5"/>
          <c:tx>
            <c:strRef>
              <c:f>Sheet1!$G$1</c:f>
              <c:strCache>
                <c:ptCount val="1"/>
                <c:pt idx="0">
                  <c:v>2023</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Sheet1!$G$2:$G$6</c:f>
              <c:numCache>
                <c:formatCode>0</c:formatCode>
                <c:ptCount val="5"/>
                <c:pt idx="0">
                  <c:v>49.3</c:v>
                </c:pt>
                <c:pt idx="1">
                  <c:v>53.4</c:v>
                </c:pt>
                <c:pt idx="2">
                  <c:v>52.9</c:v>
                </c:pt>
                <c:pt idx="3">
                  <c:v>51.4</c:v>
                </c:pt>
                <c:pt idx="4">
                  <c:v>55.7</c:v>
                </c:pt>
              </c:numCache>
            </c:numRef>
          </c:val>
          <c:extLst>
            <c:ext xmlns:c16="http://schemas.microsoft.com/office/drawing/2014/chart" uri="{C3380CC4-5D6E-409C-BE32-E72D297353CC}">
              <c16:uniqueId val="{00000005-3FB1-4D3C-A211-1B1CAB9DE161}"/>
            </c:ext>
          </c:extLst>
        </c:ser>
        <c:dLbls>
          <c:showLegendKey val="0"/>
          <c:showVal val="1"/>
          <c:showCatName val="0"/>
          <c:showSerName val="0"/>
          <c:showPercent val="0"/>
          <c:showBubbleSize val="0"/>
        </c:dLbls>
        <c:gapWidth val="219"/>
        <c:overlap val="-27"/>
        <c:axId val="378946072"/>
        <c:axId val="378946464"/>
      </c:barChart>
      <c:catAx>
        <c:axId val="37894607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46464"/>
        <c:crossesAt val="0"/>
        <c:auto val="1"/>
        <c:lblAlgn val="ctr"/>
        <c:lblOffset val="100"/>
        <c:noMultiLvlLbl val="0"/>
      </c:catAx>
      <c:valAx>
        <c:axId val="378946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8946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Straight Connector 2"/>
        <cdr:cNvSpPr/>
      </cdr:nvSpPr>
      <cdr:spPr>
        <a:xfrm xmlns:a="http://schemas.openxmlformats.org/drawingml/2006/main">
          <a:off x="-533400" y="-2286000"/>
          <a:ext cx="0" cy="0"/>
        </a:xfrm>
        <a:prstGeom xmlns:a="http://schemas.openxmlformats.org/drawingml/2006/main" prst="line">
          <a:avLst/>
        </a:prstGeom>
        <a:ln xmlns:a="http://schemas.openxmlformats.org/drawingml/2006/main" w="254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4B4AD-7D8C-478F-8DAD-0293E21F3848}"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BDE85-28A6-4D90-895A-8AA7AB7E62D3}" type="slidenum">
              <a:rPr lang="en-US" smtClean="0"/>
              <a:t>‹#›</a:t>
            </a:fld>
            <a:endParaRPr lang="en-US"/>
          </a:p>
        </p:txBody>
      </p:sp>
    </p:spTree>
    <p:extLst>
      <p:ext uri="{BB962C8B-B14F-4D97-AF65-F5344CB8AC3E}">
        <p14:creationId xmlns:p14="http://schemas.microsoft.com/office/powerpoint/2010/main" val="1357147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a:prstGeom prst="rect">
            <a:avLst/>
          </a:prstGeom>
        </p:spPr>
      </p:sp>
      <p:sp>
        <p:nvSpPr>
          <p:cNvPr id="3" name="Notes Placeholder 2"/>
          <p:cNvSpPr>
            <a:spLocks noGrp="1"/>
          </p:cNvSpPr>
          <p:nvPr>
            <p:ph type="body" idx="1"/>
          </p:nvPr>
        </p:nvSpPr>
        <p:spPr/>
        <p:txBody>
          <a:bodyPr/>
          <a:lstStyle/>
          <a:p>
            <a:r>
              <a:rPr lang="en-US" sz="1200" i="0" dirty="0">
                <a:latin typeface="+mn-lt"/>
                <a:cs typeface="Arial" pitchFamily="34" charset="0"/>
              </a:rPr>
              <a:t>Each individual benchmark score was computed by averaging the scores on survey items that make up that benchmark. Benchmark scores are standardized so that the mean — the average of all participating students — always is 50 and the standard deviation is 25.</a:t>
            </a:r>
          </a:p>
          <a:p>
            <a:endParaRPr lang="en-US" sz="1200" i="1" dirty="0">
              <a:latin typeface="+mn-lt"/>
              <a:cs typeface="Arial" pitchFamily="34" charset="0"/>
            </a:endParaRPr>
          </a:p>
          <a:p>
            <a:r>
              <a:rPr lang="en-US" sz="1200" i="1" dirty="0">
                <a:latin typeface="+mn-lt"/>
                <a:cs typeface="Arial" pitchFamily="34" charset="0"/>
              </a:rPr>
              <a:t>The most valuable use of benchmarks is to see Germanna’s deviation from the mean, and the standardized score provides an easy way to assess whether an individual college is performing above or below the mean (50) on each benchmark. The standardized scores make it possible for colleges to compare their own performance across benchmarks and with groups of similar colleges.</a:t>
            </a:r>
          </a:p>
          <a:p>
            <a:pPr defTabSz="931727"/>
            <a:endParaRPr lang="en-US" sz="1200" i="1" dirty="0">
              <a:latin typeface="+mn-lt"/>
              <a:cs typeface="Arial" pitchFamily="34" charset="0"/>
            </a:endParaRPr>
          </a:p>
          <a:p>
            <a:pPr defTabSz="931727"/>
            <a:r>
              <a:rPr lang="en-US" sz="1200" i="1" dirty="0">
                <a:latin typeface="+mn-lt"/>
                <a:cs typeface="Arial" pitchFamily="34" charset="0"/>
              </a:rPr>
              <a:t>The Center encourages colleges to ask continually whether current performance is good enough — and to reach for excellence in student engagement.</a:t>
            </a:r>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a:t>
            </a:fld>
            <a:endParaRPr lang="en-US"/>
          </a:p>
        </p:txBody>
      </p:sp>
    </p:spTree>
    <p:extLst>
      <p:ext uri="{BB962C8B-B14F-4D97-AF65-F5344CB8AC3E}">
        <p14:creationId xmlns:p14="http://schemas.microsoft.com/office/powerpoint/2010/main" val="2720193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46ED-78E5-07F3-B3BF-1A5A168BBA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CD2F45-1E94-F86E-879F-258E98B6ED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35445C-A734-F85C-0476-928E118AE0F2}"/>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5" name="Footer Placeholder 4">
            <a:extLst>
              <a:ext uri="{FF2B5EF4-FFF2-40B4-BE49-F238E27FC236}">
                <a16:creationId xmlns:a16="http://schemas.microsoft.com/office/drawing/2014/main" id="{1A3B25B1-2BAA-C7E7-C5FE-10570567AC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FA0DB6-2D3B-96E4-0A96-5F50D8917309}"/>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173912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02E4-03FC-0D7D-A833-58695C745C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E4512F-AC22-6E2E-89A0-8BF93B03EF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744CF-6F1C-7F55-4CD2-1545A519E0FC}"/>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5" name="Footer Placeholder 4">
            <a:extLst>
              <a:ext uri="{FF2B5EF4-FFF2-40B4-BE49-F238E27FC236}">
                <a16:creationId xmlns:a16="http://schemas.microsoft.com/office/drawing/2014/main" id="{208FADC0-D625-66E8-644E-DE51CDDC99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34E2D-0CC9-2488-45FE-91CA8572C3B1}"/>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163609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171FE-398E-D200-445E-E52E893073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B68430-FCDD-E7C6-92FC-4250291F49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D16EE-39D1-C5CB-F466-0E768732FA39}"/>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5" name="Footer Placeholder 4">
            <a:extLst>
              <a:ext uri="{FF2B5EF4-FFF2-40B4-BE49-F238E27FC236}">
                <a16:creationId xmlns:a16="http://schemas.microsoft.com/office/drawing/2014/main" id="{3D457BAB-4D36-A471-9549-C8F438713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B880-CC20-FDB5-9A2C-2E4418EB61F6}"/>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316848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1D34-6595-AF0C-327F-3E2B80193D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E71A11-B3AB-5227-992E-E72CEBA03E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4B3C3-46F0-6CB2-5C7F-70B8C57821B6}"/>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5" name="Footer Placeholder 4">
            <a:extLst>
              <a:ext uri="{FF2B5EF4-FFF2-40B4-BE49-F238E27FC236}">
                <a16:creationId xmlns:a16="http://schemas.microsoft.com/office/drawing/2014/main" id="{180E6104-8AB2-B5A2-5588-9AF283D93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4DE8C-2F0B-6DE7-1E44-D006253803F6}"/>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43266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43FD-D80F-DE02-E969-FA7D98E81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A9E0DA-4A5F-39C1-DE6E-6809874ED1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83A732-E8AA-2BBC-EA99-F4E6B0D2A73F}"/>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5" name="Footer Placeholder 4">
            <a:extLst>
              <a:ext uri="{FF2B5EF4-FFF2-40B4-BE49-F238E27FC236}">
                <a16:creationId xmlns:a16="http://schemas.microsoft.com/office/drawing/2014/main" id="{CA6180AA-347D-D5EA-E140-65944653C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BE84D-09F2-005C-6CDA-72B2F287656A}"/>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21224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FA20-68EF-EE6C-B28E-C2B702D286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9D7D63-D54D-67E1-95CD-3F4A611D60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6BC004-55D6-9B2D-2490-C69C055F17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834B58-68DA-A9FE-6CDA-26933068FB33}"/>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6" name="Footer Placeholder 5">
            <a:extLst>
              <a:ext uri="{FF2B5EF4-FFF2-40B4-BE49-F238E27FC236}">
                <a16:creationId xmlns:a16="http://schemas.microsoft.com/office/drawing/2014/main" id="{F2077DD3-6F1D-C6A0-6B21-EF0CE2C24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3B104-8DCB-B8FA-B376-31CCA19EC5A8}"/>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1902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1CE74-EF09-7177-C7E5-57E8CA3ADD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5E66F-9922-4161-BB72-6B2162E634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E1CCFA-CB98-10BD-D4D8-2BA691FF8A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C23FB0-5539-11DF-8EB0-0A76FEB6A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7D1F9A-2F95-E16D-4AA5-EE212FA8CE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430DFA-F0E2-08BC-D143-365FD0B5C243}"/>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8" name="Footer Placeholder 7">
            <a:extLst>
              <a:ext uri="{FF2B5EF4-FFF2-40B4-BE49-F238E27FC236}">
                <a16:creationId xmlns:a16="http://schemas.microsoft.com/office/drawing/2014/main" id="{1F80B541-A6CA-EA64-B859-8102DB518F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EC431-19F3-122E-1C63-82A95C889025}"/>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378399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32999-6FEA-B126-7E59-1584C5A585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4B80C8-F4AE-2EE1-836A-F70FB60D9CC4}"/>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4" name="Footer Placeholder 3">
            <a:extLst>
              <a:ext uri="{FF2B5EF4-FFF2-40B4-BE49-F238E27FC236}">
                <a16:creationId xmlns:a16="http://schemas.microsoft.com/office/drawing/2014/main" id="{4B73D48B-6A4D-A612-EB3A-1D45051FC6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109628-37D0-B642-74BB-F44B20985043}"/>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18698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526D86-15B8-84B3-5EDD-20E45C6586DC}"/>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3" name="Footer Placeholder 2">
            <a:extLst>
              <a:ext uri="{FF2B5EF4-FFF2-40B4-BE49-F238E27FC236}">
                <a16:creationId xmlns:a16="http://schemas.microsoft.com/office/drawing/2014/main" id="{B1505DD1-AA94-4B07-EF77-0F3346E68B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0CADC7-58BA-25FE-CFAA-16B1153A6400}"/>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320657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5E810-0DB6-E516-B494-1A9798084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D60FC5-D00E-AFF5-9CA3-47E8389F1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46DF16-3D0F-FBB5-6F4B-E65F1B8FB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97C555-BBCF-DFB1-5ED2-86075DF01AB4}"/>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6" name="Footer Placeholder 5">
            <a:extLst>
              <a:ext uri="{FF2B5EF4-FFF2-40B4-BE49-F238E27FC236}">
                <a16:creationId xmlns:a16="http://schemas.microsoft.com/office/drawing/2014/main" id="{21A74030-3598-838A-6F6B-4B2072D27A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823C59-05F3-2861-AE25-CE60EC43A322}"/>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45172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61150-FDB1-0F36-F6EF-7513D1213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C85EE8-CCE1-0894-FE3C-2EDF484934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9B4FB-DE8D-0EC9-8E2F-38EBD73C5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495E0-372A-E206-864F-4AAC5C8F1F76}"/>
              </a:ext>
            </a:extLst>
          </p:cNvPr>
          <p:cNvSpPr>
            <a:spLocks noGrp="1"/>
          </p:cNvSpPr>
          <p:nvPr>
            <p:ph type="dt" sz="half" idx="10"/>
          </p:nvPr>
        </p:nvSpPr>
        <p:spPr/>
        <p:txBody>
          <a:bodyPr/>
          <a:lstStyle/>
          <a:p>
            <a:fld id="{7A00C2C6-9671-4062-9077-B1E346889397}" type="datetimeFigureOut">
              <a:rPr lang="en-US" smtClean="0"/>
              <a:t>10/4/2023</a:t>
            </a:fld>
            <a:endParaRPr lang="en-US"/>
          </a:p>
        </p:txBody>
      </p:sp>
      <p:sp>
        <p:nvSpPr>
          <p:cNvPr id="6" name="Footer Placeholder 5">
            <a:extLst>
              <a:ext uri="{FF2B5EF4-FFF2-40B4-BE49-F238E27FC236}">
                <a16:creationId xmlns:a16="http://schemas.microsoft.com/office/drawing/2014/main" id="{24925B38-D60D-A1E5-8D63-842A74A422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347EE-5C96-BD40-6C74-424588F04CBE}"/>
              </a:ext>
            </a:extLst>
          </p:cNvPr>
          <p:cNvSpPr>
            <a:spLocks noGrp="1"/>
          </p:cNvSpPr>
          <p:nvPr>
            <p:ph type="sldNum" sz="quarter" idx="12"/>
          </p:nvPr>
        </p:nvSpPr>
        <p:spPr/>
        <p:txBody>
          <a:bodyPr/>
          <a:lstStyle/>
          <a:p>
            <a:fld id="{4C842A50-C0CD-48DA-BF4B-18050ACD42BF}" type="slidenum">
              <a:rPr lang="en-US" smtClean="0"/>
              <a:t>‹#›</a:t>
            </a:fld>
            <a:endParaRPr lang="en-US"/>
          </a:p>
        </p:txBody>
      </p:sp>
    </p:spTree>
    <p:extLst>
      <p:ext uri="{BB962C8B-B14F-4D97-AF65-F5344CB8AC3E}">
        <p14:creationId xmlns:p14="http://schemas.microsoft.com/office/powerpoint/2010/main" val="1365572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4B8B28-2670-4B61-4BCF-3A892848BA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0FDFB8-0358-351A-AED1-614F6DD9A7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DD5D4-6B59-2624-7D21-07E40DBA4B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0C2C6-9671-4062-9077-B1E346889397}" type="datetimeFigureOut">
              <a:rPr lang="en-US" smtClean="0"/>
              <a:t>10/4/2023</a:t>
            </a:fld>
            <a:endParaRPr lang="en-US"/>
          </a:p>
        </p:txBody>
      </p:sp>
      <p:sp>
        <p:nvSpPr>
          <p:cNvPr id="5" name="Footer Placeholder 4">
            <a:extLst>
              <a:ext uri="{FF2B5EF4-FFF2-40B4-BE49-F238E27FC236}">
                <a16:creationId xmlns:a16="http://schemas.microsoft.com/office/drawing/2014/main" id="{F091DEF4-AF89-E86B-2326-D10005B54F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6A2894-2E2F-D01E-1702-6D68F5EE6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42A50-C0CD-48DA-BF4B-18050ACD42BF}" type="slidenum">
              <a:rPr lang="en-US" smtClean="0"/>
              <a:t>‹#›</a:t>
            </a:fld>
            <a:endParaRPr lang="en-US"/>
          </a:p>
        </p:txBody>
      </p:sp>
    </p:spTree>
    <p:extLst>
      <p:ext uri="{BB962C8B-B14F-4D97-AF65-F5344CB8AC3E}">
        <p14:creationId xmlns:p14="http://schemas.microsoft.com/office/powerpoint/2010/main" val="266662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CCSSE</a:t>
            </a:r>
            <a:r>
              <a:rPr lang="en-US" dirty="0"/>
              <a:t> Benchmarks for </a:t>
            </a:r>
            <a:br>
              <a:rPr lang="en-US" dirty="0"/>
            </a:br>
            <a:r>
              <a:rPr lang="en-US" dirty="0"/>
              <a:t>Effective Educational Practice</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77759923"/>
              </p:ext>
            </p:extLst>
          </p:nvPr>
        </p:nvGraphicFramePr>
        <p:xfrm>
          <a:off x="2057400" y="2286000"/>
          <a:ext cx="8153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AA800BDF-7CA0-4F0E-9DB8-2BB12D865371}" type="slidenum">
              <a:rPr lang="en-US" smtClean="0"/>
              <a:pPr/>
              <a:t>1</a:t>
            </a:fld>
            <a:endParaRPr lang="en-US"/>
          </a:p>
        </p:txBody>
      </p:sp>
      <p:sp>
        <p:nvSpPr>
          <p:cNvPr id="6" name="TextBox 5"/>
          <p:cNvSpPr txBox="1"/>
          <p:nvPr/>
        </p:nvSpPr>
        <p:spPr>
          <a:xfrm>
            <a:off x="1828800" y="1752601"/>
            <a:ext cx="8534400" cy="461665"/>
          </a:xfrm>
          <a:prstGeom prst="rect">
            <a:avLst/>
          </a:prstGeom>
          <a:noFill/>
        </p:spPr>
        <p:txBody>
          <a:bodyPr wrap="square" rtlCol="0">
            <a:spAutoFit/>
          </a:bodyPr>
          <a:lstStyle/>
          <a:p>
            <a:pPr algn="ctr"/>
            <a:r>
              <a:rPr lang="en-US" sz="2400" b="1" i="1" dirty="0">
                <a:solidFill>
                  <a:srgbClr val="00427A"/>
                </a:solidFill>
              </a:rPr>
              <a:t>CCSSE</a:t>
            </a:r>
            <a:r>
              <a:rPr lang="en-US" sz="2400" b="1" dirty="0">
                <a:solidFill>
                  <a:srgbClr val="00427A"/>
                </a:solidFill>
              </a:rPr>
              <a:t> Benchmark Scores for Germanna Community College</a:t>
            </a:r>
          </a:p>
        </p:txBody>
      </p:sp>
    </p:spTree>
    <p:extLst>
      <p:ext uri="{BB962C8B-B14F-4D97-AF65-F5344CB8AC3E}">
        <p14:creationId xmlns:p14="http://schemas.microsoft.com/office/powerpoint/2010/main" val="1093484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5D73D9-A693-4C41-9BD6-80253C86026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888D563-82EC-4B26-BCBD-2976F0323D96}">
  <ds:schemaRefs>
    <ds:schemaRef ds:uri="http://schemas.microsoft.com/sharepoint/v3/contenttype/forms"/>
  </ds:schemaRefs>
</ds:datastoreItem>
</file>

<file path=customXml/itemProps3.xml><?xml version="1.0" encoding="utf-8"?>
<ds:datastoreItem xmlns:ds="http://schemas.openxmlformats.org/officeDocument/2006/customXml" ds:itemID="{B6F3A155-74C5-4C33-BC75-533B667ACE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TotalTime>
  <Words>149</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CCSSE Benchmarks for  Effective Educational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CCSSE Benchmarks for  Effective Educational Practice</dc:title>
  <dc:creator>DD MM</dc:creator>
  <cp:lastModifiedBy>Christy Davis</cp:lastModifiedBy>
  <cp:revision>2</cp:revision>
  <dcterms:created xsi:type="dcterms:W3CDTF">2023-08-22T15:49:56Z</dcterms:created>
  <dcterms:modified xsi:type="dcterms:W3CDTF">2023-10-04T16:50:05Z</dcterms:modified>
</cp:coreProperties>
</file>